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4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5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3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hyperlink" Target="http://fukuno.jig.jp/1518" TargetMode="Externa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17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8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Relationship Id="rId3" Type="http://schemas.openxmlformats.org/officeDocument/2006/relationships/hyperlink" Target="https://fukuno.jig.jp/2562" TargetMode="Externa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3.tif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7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"/><Relationship Id="rId3" Type="http://schemas.openxmlformats.org/officeDocument/2006/relationships/image" Target="../media/image5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tif"/><Relationship Id="rId3" Type="http://schemas.openxmlformats.org/officeDocument/2006/relationships/image" Target="../media/image62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Relationship Id="rId3" Type="http://schemas.openxmlformats.org/officeDocument/2006/relationships/image" Target="../media/image28.tif"/><Relationship Id="rId4" Type="http://schemas.openxmlformats.org/officeDocument/2006/relationships/image" Target="../media/image67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hyperlink" Target="http://ichigojam.net/IchigoJam.html" TargetMode="Externa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tif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9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fukuno.jig.jp/app/IchigoJam/" TargetMode="External"/><Relationship Id="rId3" Type="http://schemas.openxmlformats.org/officeDocument/2006/relationships/image" Target="../media/image71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"/><Relationship Id="rId3" Type="http://schemas.openxmlformats.org/officeDocument/2006/relationships/image" Target="../media/image31.tif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4.tif"/><Relationship Id="rId4" Type="http://schemas.openxmlformats.org/officeDocument/2006/relationships/hyperlink" Target="https://www.amazon.co.jp/dp/B005LL9J9G/" TargetMode="Externa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32.tif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3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Relationship Id="rId3" Type="http://schemas.openxmlformats.org/officeDocument/2006/relationships/image" Target="../media/image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hyperlink" Target="https://fukuno.jig.jp/2566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Relationship Id="rId3" Type="http://schemas.openxmlformats.org/officeDocument/2006/relationships/image" Target="../media/image3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3" Type="http://schemas.openxmlformats.org/officeDocument/2006/relationships/image" Target="../media/image10.tif"/><Relationship Id="rId4" Type="http://schemas.openxmlformats.org/officeDocument/2006/relationships/image" Target="../media/image18.png"/><Relationship Id="rId5" Type="http://schemas.openxmlformats.org/officeDocument/2006/relationships/image" Target="../media/image11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tif"/><Relationship Id="rId5" Type="http://schemas.openxmlformats.org/officeDocument/2006/relationships/image" Target="../media/image6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14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14.png"/><Relationship Id="rId9" Type="http://schemas.openxmlformats.org/officeDocument/2006/relationships/image" Target="../media/image35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IoT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1388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0" name="接続の線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99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0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03" name="グループ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301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6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04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5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9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07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8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1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13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14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15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16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7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52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2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19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0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1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2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8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31" name="グループ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29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0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3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36" name="グループ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354" name="接続の線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35" name="角丸四角形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5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8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9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0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1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42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43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44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45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46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4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9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LIST 36…"/>
          <p:cNvSpPr txBox="1"/>
          <p:nvPr/>
        </p:nvSpPr>
        <p:spPr>
          <a:xfrm>
            <a:off x="142974" y="2810933"/>
            <a:ext cx="1271885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LIST 36</a:t>
            </a:r>
          </a:p>
          <a:p>
            <a:pPr algn="l"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  <a:r>
              <a:rPr>
                <a:solidFill>
                  <a:schemeClr val="accent5"/>
                </a:solidFill>
              </a:rPr>
              <a:t>+IOT.IN()</a:t>
            </a:r>
          </a:p>
          <a:p>
            <a:pPr algn="l"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85" name="スマホからも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スマホからも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うごく！？</a:t>
            </a:r>
          </a:p>
        </p:txBody>
      </p:sp>
      <p:sp>
        <p:nvSpPr>
          <p:cNvPr id="1286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287" name="https://c4.sabae.cc/sakura/"/>
          <p:cNvSpPr txBox="1"/>
          <p:nvPr/>
        </p:nvSpPr>
        <p:spPr>
          <a:xfrm>
            <a:off x="212046" y="9081529"/>
            <a:ext cx="538238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https://c4.sabae.cc/sakura/</a:t>
            </a:r>
          </a:p>
        </p:txBody>
      </p:sp>
      <p:pic>
        <p:nvPicPr>
          <p:cNvPr id="12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800" y="4554192"/>
            <a:ext cx="4104879" cy="4104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12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いちばんちいさな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いちばんちいさな </a:t>
            </a:r>
          </a:p>
          <a:p>
            <a:pPr/>
            <a:r>
              <a:t>ネットをつくろう</a:t>
            </a:r>
          </a:p>
        </p:txBody>
      </p:sp>
      <p:pic>
        <p:nvPicPr>
          <p:cNvPr id="12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303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13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10" name="グループ"/>
          <p:cNvGrpSpPr/>
          <p:nvPr/>
        </p:nvGrpSpPr>
        <p:grpSpPr>
          <a:xfrm>
            <a:off x="4380866" y="4443577"/>
            <a:ext cx="687068" cy="714046"/>
            <a:chOff x="0" y="0"/>
            <a:chExt cx="687066" cy="714044"/>
          </a:xfrm>
        </p:grpSpPr>
        <p:sp>
          <p:nvSpPr>
            <p:cNvPr id="130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3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14" name="ほぞんしたのは きえ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　</a:t>
            </a:r>
            <a:r>
              <a:t>きえないよ</a:t>
            </a:r>
          </a:p>
        </p:txBody>
      </p:sp>
      <p:sp>
        <p:nvSpPr>
          <p:cNvPr id="1315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31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0" name="グループ"/>
          <p:cNvGrpSpPr/>
          <p:nvPr/>
        </p:nvGrpSpPr>
        <p:grpSpPr>
          <a:xfrm>
            <a:off x="2928833" y="4456277"/>
            <a:ext cx="687068" cy="714046"/>
            <a:chOff x="0" y="0"/>
            <a:chExt cx="687066" cy="714044"/>
          </a:xfrm>
        </p:grpSpPr>
        <p:sp>
          <p:nvSpPr>
            <p:cNvPr id="131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23" name="Aさんジャンパーせん、３つとりだそう"/>
          <p:cNvSpPr txBox="1"/>
          <p:nvPr/>
        </p:nvSpPr>
        <p:spPr>
          <a:xfrm>
            <a:off x="790892" y="75210"/>
            <a:ext cx="11423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Aさんジャンパーせん、３つとりだそう</a:t>
            </a:r>
          </a:p>
        </p:txBody>
      </p:sp>
      <p:sp>
        <p:nvSpPr>
          <p:cNvPr id="1324" name="線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5" name="四角形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28" name="グループ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326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7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49" name="接続の線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30" name="線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333" name="グループ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331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2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34" name="四角形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5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50" name="接続の線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51" name="接続の線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38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39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340" name="線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41" name="四角形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44" name="グループ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342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3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52" name="接続の線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53" name="接続の線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47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3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0556441" y="1849902"/>
            <a:ext cx="4618213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57" name="Bさんジャンパーせんをつなごう"/>
          <p:cNvSpPr txBox="1"/>
          <p:nvPr/>
        </p:nvSpPr>
        <p:spPr>
          <a:xfrm>
            <a:off x="1779905" y="75210"/>
            <a:ext cx="94449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Bさんジャンパーせんをつなごう</a:t>
            </a:r>
          </a:p>
        </p:txBody>
      </p:sp>
      <p:sp>
        <p:nvSpPr>
          <p:cNvPr id="1358" name="線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9" name="四角形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62" name="グループ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360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1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89" name="接続の線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64" name="線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367" name="グループ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365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6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68" name="GND"/>
          <p:cNvSpPr txBox="1"/>
          <p:nvPr/>
        </p:nvSpPr>
        <p:spPr>
          <a:xfrm>
            <a:off x="8955679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369" name="四角形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70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71" name="IN1"/>
          <p:cNvSpPr txBox="1"/>
          <p:nvPr/>
        </p:nvSpPr>
        <p:spPr>
          <a:xfrm>
            <a:off x="9301748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90" name="接続の線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91" name="接続の線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74" name="CN4"/>
          <p:cNvSpPr txBox="1"/>
          <p:nvPr/>
        </p:nvSpPr>
        <p:spPr>
          <a:xfrm>
            <a:off x="10555984" y="7617210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75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376" name="IchigoJam B"/>
          <p:cNvSpPr txBox="1"/>
          <p:nvPr/>
        </p:nvSpPr>
        <p:spPr>
          <a:xfrm>
            <a:off x="9421214" y="1106238"/>
            <a:ext cx="343448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1377" name="OUT1"/>
          <p:cNvSpPr txBox="1"/>
          <p:nvPr/>
        </p:nvSpPr>
        <p:spPr>
          <a:xfrm>
            <a:off x="8705389" y="5612666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sp>
        <p:nvSpPr>
          <p:cNvPr id="1378" name="線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9" name="四角形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82" name="グループ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380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1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392" name="接続の線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93" name="接続の線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385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3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87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88" name="1 ?IN(1):OUT1,BTN()…"/>
          <p:cNvSpPr txBox="1"/>
          <p:nvPr/>
        </p:nvSpPr>
        <p:spPr>
          <a:xfrm>
            <a:off x="1887537" y="8336812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?IN(1):OUT1,BTN()</a:t>
            </a:r>
          </a:p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WAIT10:GOTO1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1 ?IN(1):OUT1,BTN():CONT…"/>
          <p:cNvSpPr txBox="1"/>
          <p:nvPr/>
        </p:nvSpPr>
        <p:spPr>
          <a:xfrm>
            <a:off x="363537" y="2127617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?IN(1):OUT1,BTN():CONT</a:t>
            </a:r>
          </a:p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96" name="ボタン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ボタンで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かいわしよう</a:t>
            </a:r>
          </a:p>
        </p:txBody>
      </p:sp>
      <p:pic>
        <p:nvPicPr>
          <p:cNvPr id="13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9489" y="3709039"/>
            <a:ext cx="4977125" cy="3022285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矢印"/>
          <p:cNvSpPr/>
          <p:nvPr/>
        </p:nvSpPr>
        <p:spPr>
          <a:xfrm>
            <a:off x="5938341" y="4902200"/>
            <a:ext cx="28722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grpSp>
        <p:nvGrpSpPr>
          <p:cNvPr id="1403" name="グループ"/>
          <p:cNvGrpSpPr/>
          <p:nvPr/>
        </p:nvGrpSpPr>
        <p:grpSpPr>
          <a:xfrm>
            <a:off x="12212022" y="2182762"/>
            <a:ext cx="417155" cy="433534"/>
            <a:chOff x="0" y="0"/>
            <a:chExt cx="417153" cy="433533"/>
          </a:xfrm>
        </p:grpSpPr>
        <p:sp>
          <p:nvSpPr>
            <p:cNvPr id="140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0と1だけでつたわる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0と1だけでつたわる？</a:t>
            </a:r>
          </a:p>
        </p:txBody>
      </p:sp>
      <p:pic>
        <p:nvPicPr>
          <p:cNvPr id="14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オリジナル…"/>
          <p:cNvSpPr txBox="1"/>
          <p:nvPr>
            <p:ph type="title"/>
          </p:nvPr>
        </p:nvSpPr>
        <p:spPr>
          <a:xfrm>
            <a:off x="132159" y="2311730"/>
            <a:ext cx="12740482" cy="2958770"/>
          </a:xfrm>
          <a:prstGeom prst="rect">
            <a:avLst/>
          </a:prstGeom>
        </p:spPr>
        <p:txBody>
          <a:bodyPr/>
          <a:lstStyle/>
          <a:p>
            <a:pPr/>
            <a:r>
              <a:t>オリジナル</a:t>
            </a:r>
          </a:p>
          <a:p>
            <a:pPr/>
            <a:r>
              <a:t>IoTデバイスをつくろう</a:t>
            </a:r>
          </a:p>
        </p:txBody>
      </p:sp>
      <p:pic>
        <p:nvPicPr>
          <p:cNvPr id="14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接続の線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9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4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5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368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96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1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2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7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7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7" name="接続の線"/>
          <p:cNvSpPr/>
          <p:nvPr/>
        </p:nvSpPr>
        <p:spPr>
          <a:xfrm>
            <a:off x="7519682" y="4079655"/>
            <a:ext cx="4331106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9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0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82" name="角丸四角形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84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5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6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8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9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90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1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2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93" name="線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4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13" name="表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14" name="線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4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419" name="矢印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20" name="矢印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4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427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431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432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5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43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0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325" y="-206016"/>
            <a:ext cx="11466150" cy="8335839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バス x IoT x オープンデータ…"/>
          <p:cNvSpPr txBox="1"/>
          <p:nvPr/>
        </p:nvSpPr>
        <p:spPr>
          <a:xfrm>
            <a:off x="783285" y="8420100"/>
            <a:ext cx="1143823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バス x IoT x オープンデータ</a:t>
            </a:r>
          </a:p>
          <a:p>
            <a:pPr/>
            <a:r>
              <a:t>乗換案内が遅れも加味した乗換案内の実現 Google連携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プログラム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プログラムサンプル</a:t>
            </a:r>
          </a:p>
        </p:txBody>
      </p:sp>
      <p:pic>
        <p:nvPicPr>
          <p:cNvPr id="14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3422980" y="-117487"/>
            <a:ext cx="4618212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48" name="1 IF BTN() ?1:IOT.OUT1:WAIT120…"/>
          <p:cNvSpPr txBox="1"/>
          <p:nvPr/>
        </p:nvSpPr>
        <p:spPr>
          <a:xfrm>
            <a:off x="271991" y="6130200"/>
            <a:ext cx="12731751" cy="343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IF BTN() ?1:IOT.OUT1:WAIT120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IF BTN()=0 CONT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IOT.OUT 1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IF BTN() CONT</a:t>
            </a:r>
          </a:p>
          <a:p>
            <a:pPr algn="l">
              <a:lnSpc>
                <a:spcPct val="120000"/>
              </a:lnSpc>
              <a:defRPr sz="32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 GOTO 1</a:t>
            </a:r>
          </a:p>
        </p:txBody>
      </p:sp>
      <p:sp>
        <p:nvSpPr>
          <p:cNvPr id="1449" name="せっしょくセンサー"/>
          <p:cNvSpPr txBox="1"/>
          <p:nvPr>
            <p:ph type="title"/>
          </p:nvPr>
        </p:nvSpPr>
        <p:spPr>
          <a:xfrm>
            <a:off x="5261206" y="-93072"/>
            <a:ext cx="10464801" cy="110106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せっしょくセンサー</a:t>
            </a:r>
          </a:p>
        </p:txBody>
      </p:sp>
      <p:sp>
        <p:nvSpPr>
          <p:cNvPr id="1450" name="https://sabae.cc/sakura/"/>
          <p:cNvSpPr txBox="1"/>
          <p:nvPr/>
        </p:nvSpPr>
        <p:spPr>
          <a:xfrm>
            <a:off x="8204691" y="50683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51" name="線"/>
          <p:cNvSpPr/>
          <p:nvPr/>
        </p:nvSpPr>
        <p:spPr>
          <a:xfrm>
            <a:off x="2510595" y="472343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52" name="四角形"/>
          <p:cNvSpPr/>
          <p:nvPr/>
        </p:nvSpPr>
        <p:spPr>
          <a:xfrm>
            <a:off x="2327180" y="456055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455" name="グループ"/>
          <p:cNvGrpSpPr/>
          <p:nvPr/>
        </p:nvGrpSpPr>
        <p:grpSpPr>
          <a:xfrm rot="13873218">
            <a:off x="312446" y="3811079"/>
            <a:ext cx="1087976" cy="325770"/>
            <a:chOff x="0" y="0"/>
            <a:chExt cx="1087975" cy="325768"/>
          </a:xfrm>
        </p:grpSpPr>
        <p:sp>
          <p:nvSpPr>
            <p:cNvPr id="1453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4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69" name="接続の線"/>
          <p:cNvSpPr/>
          <p:nvPr/>
        </p:nvSpPr>
        <p:spPr>
          <a:xfrm>
            <a:off x="1086748" y="2917420"/>
            <a:ext cx="1350430" cy="28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11" fill="norm" stroke="1" extrusionOk="0">
                <a:moveTo>
                  <a:pt x="0" y="0"/>
                </a:moveTo>
                <a:cubicBezTo>
                  <a:pt x="6705" y="18995"/>
                  <a:pt x="13905" y="21600"/>
                  <a:pt x="21600" y="7816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57" name="線"/>
          <p:cNvSpPr/>
          <p:nvPr/>
        </p:nvSpPr>
        <p:spPr>
          <a:xfrm>
            <a:off x="2620593" y="289617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460" name="グループ"/>
          <p:cNvGrpSpPr/>
          <p:nvPr/>
        </p:nvGrpSpPr>
        <p:grpSpPr>
          <a:xfrm rot="685569">
            <a:off x="248100" y="2227499"/>
            <a:ext cx="1004865" cy="722394"/>
            <a:chOff x="0" y="0"/>
            <a:chExt cx="1004864" cy="722393"/>
          </a:xfrm>
        </p:grpSpPr>
        <p:sp>
          <p:nvSpPr>
            <p:cNvPr id="1458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9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61" name="四角形"/>
          <p:cNvSpPr/>
          <p:nvPr/>
        </p:nvSpPr>
        <p:spPr>
          <a:xfrm>
            <a:off x="2437178" y="275869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70" name="接続の線"/>
          <p:cNvSpPr/>
          <p:nvPr/>
        </p:nvSpPr>
        <p:spPr>
          <a:xfrm>
            <a:off x="1163751" y="4424867"/>
            <a:ext cx="1163430" cy="521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90" fill="norm" stroke="1" extrusionOk="0">
                <a:moveTo>
                  <a:pt x="0" y="0"/>
                </a:moveTo>
                <a:cubicBezTo>
                  <a:pt x="7209" y="16522"/>
                  <a:pt x="14409" y="21600"/>
                  <a:pt x="21600" y="15235"/>
                </a:cubicBezTo>
              </a:path>
            </a:pathLst>
          </a:custGeom>
          <a:ln w="762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63" name="BTN"/>
          <p:cNvSpPr txBox="1"/>
          <p:nvPr/>
        </p:nvSpPr>
        <p:spPr>
          <a:xfrm>
            <a:off x="2088770" y="3899188"/>
            <a:ext cx="9277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BTN</a:t>
            </a:r>
          </a:p>
        </p:txBody>
      </p:sp>
      <p:sp>
        <p:nvSpPr>
          <p:cNvPr id="1464" name="GND"/>
          <p:cNvSpPr txBox="1"/>
          <p:nvPr/>
        </p:nvSpPr>
        <p:spPr>
          <a:xfrm>
            <a:off x="2170003" y="3163840"/>
            <a:ext cx="98526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GND</a:t>
            </a:r>
          </a:p>
        </p:txBody>
      </p:sp>
      <p:sp>
        <p:nvSpPr>
          <p:cNvPr id="1465" name="CN4"/>
          <p:cNvSpPr txBox="1"/>
          <p:nvPr/>
        </p:nvSpPr>
        <p:spPr>
          <a:xfrm>
            <a:off x="3356569" y="5612005"/>
            <a:ext cx="9490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CN4</a:t>
            </a:r>
          </a:p>
        </p:txBody>
      </p:sp>
      <p:sp>
        <p:nvSpPr>
          <p:cNvPr id="1466" name="CN4の…"/>
          <p:cNvSpPr txBox="1"/>
          <p:nvPr/>
        </p:nvSpPr>
        <p:spPr>
          <a:xfrm>
            <a:off x="469677" y="882"/>
            <a:ext cx="2650618" cy="219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CN4の</a:t>
            </a:r>
          </a:p>
          <a:p>
            <a:pPr>
              <a:defRPr sz="3000"/>
            </a:pPr>
            <a:r>
              <a:t>一番下と</a:t>
            </a:r>
          </a:p>
          <a:p>
            <a:pPr>
              <a:defRPr sz="3000"/>
            </a:pPr>
            <a:r>
              <a:t>下から7番目に</a:t>
            </a:r>
          </a:p>
          <a:p>
            <a:pPr>
              <a:defRPr sz="3000"/>
            </a:pPr>
            <a:r>
              <a:t>ジャンパー線</a:t>
            </a:r>
          </a:p>
        </p:txBody>
      </p:sp>
      <p:sp>
        <p:nvSpPr>
          <p:cNvPr id="1467" name="ふたつの先端を接触させると…"/>
          <p:cNvSpPr txBox="1"/>
          <p:nvPr/>
        </p:nvSpPr>
        <p:spPr>
          <a:xfrm>
            <a:off x="7619303" y="8114845"/>
            <a:ext cx="505587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ふたつの先端を接触させると</a:t>
            </a:r>
          </a:p>
          <a:p>
            <a:pPr>
              <a:defRPr sz="3000"/>
            </a:pPr>
            <a:r>
              <a:t>ネットに1を送信</a:t>
            </a:r>
          </a:p>
        </p:txBody>
      </p:sp>
      <p:pic>
        <p:nvPicPr>
          <p:cNvPr id="14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66930" y="687376"/>
            <a:ext cx="4494412" cy="4494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73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4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82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76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7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8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9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0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1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88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83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4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5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6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7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89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90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91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92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93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94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95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96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03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1499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5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01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08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02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3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4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5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6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7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14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09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0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1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2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3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15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16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17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18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19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20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21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22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1525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15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27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34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28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9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0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1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2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3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40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35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6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7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8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9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41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42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43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44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45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46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47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48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15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15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553" name="-40〜125℃ ±4℃…"/>
          <p:cNvSpPr txBox="1"/>
          <p:nvPr/>
        </p:nvSpPr>
        <p:spPr>
          <a:xfrm>
            <a:off x="1152470" y="8383815"/>
            <a:ext cx="394426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15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55" name="-40〜105℃ ±0.5℃…"/>
          <p:cNvSpPr txBox="1"/>
          <p:nvPr/>
        </p:nvSpPr>
        <p:spPr>
          <a:xfrm>
            <a:off x="7509844" y="8383815"/>
            <a:ext cx="439323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1 N=IOT.IN()…"/>
          <p:cNvSpPr txBox="1"/>
          <p:nvPr/>
        </p:nvSpPr>
        <p:spPr>
          <a:xfrm>
            <a:off x="168374" y="2377016"/>
            <a:ext cx="12718852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N=IOT.IN()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N ?N:LED N-1:BEEP N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 1</a:t>
            </a:r>
          </a:p>
        </p:txBody>
      </p:sp>
      <p:sp>
        <p:nvSpPr>
          <p:cNvPr id="1558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59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560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561" name="自分の番号を選択…"/>
          <p:cNvSpPr txBox="1"/>
          <p:nvPr/>
        </p:nvSpPr>
        <p:spPr>
          <a:xfrm>
            <a:off x="7518448" y="4793163"/>
            <a:ext cx="4178301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自分の番号を選択</a:t>
            </a:r>
          </a:p>
          <a:p>
            <a:pPr>
              <a:defRPr sz="4000"/>
            </a:pPr>
            <a:r>
              <a:t>2を送ると点灯</a:t>
            </a:r>
          </a:p>
          <a:p>
            <a:pPr>
              <a:defRPr sz="4000"/>
            </a:pPr>
            <a:r>
              <a:t>1を送ると消える</a:t>
            </a:r>
          </a:p>
        </p:txBody>
      </p:sp>
      <p:pic>
        <p:nvPicPr>
          <p:cNvPr id="15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3976130"/>
            <a:ext cx="4697971" cy="4697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5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566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2,140:WAIT30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2,140:WAIT30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2,70:WAIT30</a:t>
            </a:r>
          </a:p>
          <a:p>
            <a:pPr algn="l">
              <a:defRPr sz="4500">
                <a:solidFill>
                  <a:schemeClr val="accent5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IF BTN()=0 CONT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</p:txBody>
      </p:sp>
      <p:sp>
        <p:nvSpPr>
          <p:cNvPr id="1569" name="ボタンを押すと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ボタンを押すと？</a:t>
            </a:r>
          </a:p>
        </p:txBody>
      </p:sp>
      <p:sp>
        <p:nvSpPr>
          <p:cNvPr id="1570" name="ボタンで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ボタンでサーボ</a:t>
            </a:r>
          </a:p>
        </p:txBody>
      </p:sp>
      <p:sp>
        <p:nvSpPr>
          <p:cNvPr id="1571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2,140:WAIT30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2,70:WAIT30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IF </a:t>
            </a:r>
            <a:r>
              <a:rPr>
                <a:solidFill>
                  <a:schemeClr val="accent5"/>
                </a:solidFill>
              </a:rPr>
              <a:t>IOT.IN()</a:t>
            </a:r>
            <a:r>
              <a:t>=0 CONT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</p:txBody>
      </p:sp>
      <p:sp>
        <p:nvSpPr>
          <p:cNvPr id="1574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75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  <p:pic>
        <p:nvPicPr>
          <p:cNvPr id="15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4147" y="5771063"/>
            <a:ext cx="3833341" cy="3833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1 N=IOT.IN()…"/>
          <p:cNvSpPr txBox="1"/>
          <p:nvPr/>
        </p:nvSpPr>
        <p:spPr>
          <a:xfrm>
            <a:off x="142974" y="4146550"/>
            <a:ext cx="12718852" cy="181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N=IOT.IN()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N PWM2,N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 1</a:t>
            </a:r>
          </a:p>
        </p:txBody>
      </p:sp>
      <p:sp>
        <p:nvSpPr>
          <p:cNvPr id="1579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80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  <p:pic>
        <p:nvPicPr>
          <p:cNvPr id="15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4147" y="5771063"/>
            <a:ext cx="3833341" cy="3833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BEEP"/>
          <p:cNvSpPr txBox="1"/>
          <p:nvPr/>
        </p:nvSpPr>
        <p:spPr>
          <a:xfrm>
            <a:off x="390525" y="501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</a:t>
            </a:r>
          </a:p>
        </p:txBody>
      </p:sp>
      <p:pic>
        <p:nvPicPr>
          <p:cNvPr id="15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おとでる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おとでる</a:t>
            </a:r>
          </a:p>
        </p:txBody>
      </p:sp>
      <p:sp>
        <p:nvSpPr>
          <p:cNvPr id="1586" name="BEEP 5"/>
          <p:cNvSpPr txBox="1"/>
          <p:nvPr/>
        </p:nvSpPr>
        <p:spPr>
          <a:xfrm>
            <a:off x="390525" y="20445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 5</a:t>
            </a:r>
          </a:p>
        </p:txBody>
      </p:sp>
      <p:sp>
        <p:nvSpPr>
          <p:cNvPr id="1587" name="BEEP 5,30"/>
          <p:cNvSpPr txBox="1"/>
          <p:nvPr/>
        </p:nvSpPr>
        <p:spPr>
          <a:xfrm>
            <a:off x="390525" y="34460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 5,30</a:t>
            </a:r>
          </a:p>
        </p:txBody>
      </p:sp>
      <p:sp>
        <p:nvSpPr>
          <p:cNvPr id="1588" name="BEEP {おとのたかさ｝{,おとのながさ｝…"/>
          <p:cNvSpPr txBox="1"/>
          <p:nvPr>
            <p:ph type="title"/>
          </p:nvPr>
        </p:nvSpPr>
        <p:spPr>
          <a:xfrm>
            <a:off x="332051" y="8009466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BEEP {おとのたかさ｝{,おとのながさ｝ </a:t>
            </a:r>
          </a:p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PLAY“CDEFG”"/>
          <p:cNvSpPr txBox="1"/>
          <p:nvPr/>
        </p:nvSpPr>
        <p:spPr>
          <a:xfrm>
            <a:off x="390525" y="9777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PLAY“CDEFG”</a:t>
            </a:r>
          </a:p>
        </p:txBody>
      </p:sp>
      <p:sp>
        <p:nvSpPr>
          <p:cNvPr id="1591" name="PLAY“$CDE2”"/>
          <p:cNvSpPr txBox="1"/>
          <p:nvPr/>
        </p:nvSpPr>
        <p:spPr>
          <a:xfrm>
            <a:off x="390525" y="23792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PLAY“$CDE2”</a:t>
            </a:r>
          </a:p>
        </p:txBody>
      </p:sp>
      <p:sp>
        <p:nvSpPr>
          <p:cNvPr id="1592" name="PLAY“CDEFGAB&lt;C”"/>
          <p:cNvSpPr txBox="1"/>
          <p:nvPr/>
        </p:nvSpPr>
        <p:spPr>
          <a:xfrm>
            <a:off x="390525" y="357165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PLAY“CDEFGAB&lt;C”</a:t>
            </a:r>
          </a:p>
        </p:txBody>
      </p:sp>
      <p:sp>
        <p:nvSpPr>
          <p:cNvPr id="1593" name="PLAY“T800$CEGR”"/>
          <p:cNvSpPr txBox="1"/>
          <p:nvPr/>
        </p:nvSpPr>
        <p:spPr>
          <a:xfrm>
            <a:off x="390525" y="486861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PLAY“T800$CEGR”</a:t>
            </a:r>
          </a:p>
        </p:txBody>
      </p:sp>
      <p:sp>
        <p:nvSpPr>
          <p:cNvPr id="1594" name="PLAY “{MML｝”…"/>
          <p:cNvSpPr txBox="1"/>
          <p:nvPr>
            <p:ph type="title"/>
          </p:nvPr>
        </p:nvSpPr>
        <p:spPr>
          <a:xfrm>
            <a:off x="281251" y="7203164"/>
            <a:ext cx="12223751" cy="18981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PLAY “{MML｝”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ミュージック・マクロ・ランゲージ（CDEFG＝ドレミファソ） 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4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1 PLAY“CDE2CDE2GEDCDED2”…"/>
          <p:cNvSpPr txBox="1"/>
          <p:nvPr/>
        </p:nvSpPr>
        <p:spPr>
          <a:xfrm>
            <a:off x="466725" y="2533484"/>
            <a:ext cx="13004800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PLAY“CDE2CDE2GEDCDED2”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SOUND() CONT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IF IOT.IN()=0 CONT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 GOTO1</a:t>
            </a:r>
          </a:p>
        </p:txBody>
      </p:sp>
      <p:sp>
        <p:nvSpPr>
          <p:cNvPr id="1597" name="IoTアラーム!?"/>
          <p:cNvSpPr/>
          <p:nvPr/>
        </p:nvSpPr>
        <p:spPr>
          <a:xfrm>
            <a:off x="6582833" y="72619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IoTアラーム!?</a:t>
            </a:r>
          </a:p>
        </p:txBody>
      </p:sp>
      <p:sp>
        <p:nvSpPr>
          <p:cNvPr id="1598" name="SOUND() おとがなっているとき：１…"/>
          <p:cNvSpPr txBox="1"/>
          <p:nvPr>
            <p:ph type="title"/>
          </p:nvPr>
        </p:nvSpPr>
        <p:spPr>
          <a:xfrm>
            <a:off x="535251" y="5587999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SOUND() おとがなっているとき：１</a:t>
            </a:r>
          </a:p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IOT.IN() データがきたら０いがい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1 N=IOT.IN()…"/>
          <p:cNvSpPr txBox="1"/>
          <p:nvPr/>
        </p:nvSpPr>
        <p:spPr>
          <a:xfrm>
            <a:off x="168374" y="1907116"/>
            <a:ext cx="12718852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N=IOT.IN()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N=1 LED1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IF N=2 PLAY”CDE”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 IF N=3 BEEP 30,30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 GOTO 1</a:t>
            </a:r>
          </a:p>
        </p:txBody>
      </p:sp>
      <p:sp>
        <p:nvSpPr>
          <p:cNvPr id="1601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602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603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604" name="スマホから送る番号によって…"/>
          <p:cNvSpPr txBox="1"/>
          <p:nvPr/>
        </p:nvSpPr>
        <p:spPr>
          <a:xfrm>
            <a:off x="5773468" y="5067300"/>
            <a:ext cx="670306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スマホから送る番号によって</a:t>
            </a:r>
          </a:p>
          <a:p>
            <a:pPr>
              <a:defRPr sz="4000"/>
            </a:pPr>
            <a:r>
              <a:t>やることをいろいろかえる</a:t>
            </a:r>
          </a:p>
        </p:txBody>
      </p:sp>
      <p:pic>
        <p:nvPicPr>
          <p:cNvPr id="16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5075010"/>
            <a:ext cx="3599090" cy="3599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63" y="4002947"/>
            <a:ext cx="12797274" cy="9507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8" name="円形 円形" descr="円形 円形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3083" y="5060950"/>
            <a:ext cx="1460501" cy="1460500"/>
          </a:xfrm>
          <a:prstGeom prst="rect">
            <a:avLst/>
          </a:prstGeom>
        </p:spPr>
      </p:pic>
      <p:sp>
        <p:nvSpPr>
          <p:cNvPr id="1610" name="GitHub で iothackbase で検索！→Fork…"/>
          <p:cNvSpPr txBox="1"/>
          <p:nvPr/>
        </p:nvSpPr>
        <p:spPr>
          <a:xfrm>
            <a:off x="516805" y="2192866"/>
            <a:ext cx="1197119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GitHub で </a:t>
            </a:r>
            <a:r>
              <a:rPr sz="4500"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iothackbase</a:t>
            </a:r>
            <a:r>
              <a:t> で検索！→Fork</a:t>
            </a:r>
          </a:p>
          <a:p>
            <a:pPr>
              <a:defRPr sz="4000"/>
            </a:pPr>
            <a:r>
              <a:t>https://github.com/taisukef/iothackbase/</a:t>
            </a:r>
          </a:p>
        </p:txBody>
      </p:sp>
      <p:sp>
        <p:nvSpPr>
          <p:cNvPr id="1611" name="webアプリとつなごう"/>
          <p:cNvSpPr txBox="1"/>
          <p:nvPr>
            <p:ph type="title"/>
          </p:nvPr>
        </p:nvSpPr>
        <p:spPr>
          <a:xfrm>
            <a:off x="132159" y="-88900"/>
            <a:ext cx="12740482" cy="1656888"/>
          </a:xfrm>
          <a:prstGeom prst="rect">
            <a:avLst/>
          </a:prstGeom>
        </p:spPr>
        <p:txBody>
          <a:bodyPr/>
          <a:lstStyle/>
          <a:p>
            <a:pPr/>
            <a:r>
              <a:t>webアプリとつなごう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6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6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6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624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627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6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Apple I (1976年)…"/>
          <p:cNvSpPr txBox="1"/>
          <p:nvPr/>
        </p:nvSpPr>
        <p:spPr>
          <a:xfrm>
            <a:off x="6943724" y="680507"/>
            <a:ext cx="5848351" cy="314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6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634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63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36" name="表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41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はんだづけスポット＠大阪…"/>
          <p:cNvSpPr txBox="1"/>
          <p:nvPr/>
        </p:nvSpPr>
        <p:spPr>
          <a:xfrm>
            <a:off x="1492250" y="7683500"/>
            <a:ext cx="10020301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はんだづけスポット＠大阪</a:t>
            </a:r>
          </a:p>
          <a:p>
            <a:pPr/>
            <a:r>
              <a:t>共立ものづくり工作室（大阪、日本橋）</a:t>
            </a:r>
          </a:p>
        </p:txBody>
      </p:sp>
      <p:pic>
        <p:nvPicPr>
          <p:cNvPr id="16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7064"/>
          <a:stretch>
            <a:fillRect/>
          </a:stretch>
        </p:blipFill>
        <p:spPr>
          <a:xfrm>
            <a:off x="0" y="-335669"/>
            <a:ext cx="13004800" cy="773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1" name="表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42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426466">
              <a:spcBef>
                <a:spcPts val="2800"/>
              </a:spcBef>
              <a:buSzTx/>
              <a:buNone/>
              <a:defRPr sz="5840"/>
            </a:pPr>
            <a:r>
              <a:t>BASICで基礎を学んで</a:t>
            </a:r>
          </a:p>
          <a:p>
            <a:pPr marL="0" indent="0" algn="ctr" defTabSz="426466">
              <a:spcBef>
                <a:spcPts val="2800"/>
              </a:spcBef>
              <a:buSzTx/>
              <a:buNone/>
              <a:defRPr sz="584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組み合わせて使お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組み合わせて使おう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行政データや宇宙データはいくら？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オープンデータ＝自由に使えるデータ"/>
          <p:cNvSpPr txBox="1"/>
          <p:nvPr>
            <p:ph type="title"/>
          </p:nvPr>
        </p:nvSpPr>
        <p:spPr>
          <a:xfrm>
            <a:off x="347999" y="1358617"/>
            <a:ext cx="12247036" cy="1434307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defRPr sz="50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rPr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オープンデータ</a:t>
            </a:r>
            <a:r>
              <a:t>＝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自由に使える</a:t>
            </a:r>
            <a:r>
              <a:t>データ</a:t>
            </a:r>
          </a:p>
        </p:txBody>
      </p:sp>
      <p:sp>
        <p:nvSpPr>
          <p:cNvPr id="1649" name="All rights reserved"/>
          <p:cNvSpPr txBox="1"/>
          <p:nvPr/>
        </p:nvSpPr>
        <p:spPr>
          <a:xfrm>
            <a:off x="83827" y="7236882"/>
            <a:ext cx="5755568" cy="826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All rights reserved</a:t>
            </a:r>
          </a:p>
        </p:txBody>
      </p:sp>
      <p:pic>
        <p:nvPicPr>
          <p:cNvPr id="16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111" y="5270913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矢印"/>
          <p:cNvSpPr/>
          <p:nvPr/>
        </p:nvSpPr>
        <p:spPr>
          <a:xfrm>
            <a:off x="5950453" y="5738002"/>
            <a:ext cx="1042129" cy="970823"/>
          </a:xfrm>
          <a:prstGeom prst="rightArrow">
            <a:avLst>
              <a:gd name="adj1" fmla="val 32000"/>
              <a:gd name="adj2" fmla="val 8372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2" name="クリエイティブ・コモンズ・表示…"/>
          <p:cNvSpPr txBox="1"/>
          <p:nvPr/>
        </p:nvSpPr>
        <p:spPr>
          <a:xfrm>
            <a:off x="7040081" y="7246042"/>
            <a:ext cx="6006215" cy="143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クリエイティブ・コモンズ・表示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CC BY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（活用歓迎！出展だけ表示してね）</a:t>
            </a:r>
          </a:p>
        </p:txBody>
      </p:sp>
      <p:pic>
        <p:nvPicPr>
          <p:cNvPr id="165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1438" y="5283613"/>
            <a:ext cx="51435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4" name="（すべての著作権を主張）"/>
          <p:cNvSpPr txBox="1"/>
          <p:nvPr/>
        </p:nvSpPr>
        <p:spPr>
          <a:xfrm>
            <a:off x="-41496" y="8115371"/>
            <a:ext cx="6006215" cy="68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（すべての著作権を主張）</a:t>
            </a:r>
          </a:p>
        </p:txBody>
      </p:sp>
      <p:sp>
        <p:nvSpPr>
          <p:cNvPr id="1655" name="（営利目的利用、転載、販売、改変など活用自由！）"/>
          <p:cNvSpPr txBox="1"/>
          <p:nvPr/>
        </p:nvSpPr>
        <p:spPr>
          <a:xfrm>
            <a:off x="5966034" y="2464482"/>
            <a:ext cx="6006215" cy="40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0831">
              <a:defRPr sz="1919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（営利目的利用、転載、販売、改変など活用自由！）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多量のデータAIで分析しよう！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多量のデータAIで分析しよう！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最新のAIライブラリ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使用料金はいくら？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多量のデータVRでみよ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90727">
              <a:spcBef>
                <a:spcPts val="3200"/>
              </a:spcBef>
              <a:buSzTx/>
              <a:buNone/>
              <a:defRPr sz="8400"/>
            </a:pPr>
            <a:r>
              <a:t>多量のデータVRでみよう</a:t>
            </a:r>
          </a:p>
          <a:p>
            <a:pPr marL="0" indent="0" algn="ctr" defTabSz="490727">
              <a:spcBef>
                <a:spcPts val="3200"/>
              </a:spcBef>
              <a:buSzTx/>
              <a:buNone/>
              <a:defRPr sz="8400"/>
            </a:pPr>
            <a:r>
              <a:t>最新モバイルVR</a:t>
            </a:r>
          </a:p>
          <a:p>
            <a:pPr marL="0" indent="0" algn="ctr" defTabSz="490727">
              <a:spcBef>
                <a:spcPts val="3200"/>
              </a:spcBef>
              <a:buSzTx/>
              <a:buNone/>
              <a:defRPr sz="8400"/>
            </a:pPr>
            <a:r>
              <a:t>デバイスはいくら？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59,40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10000"/>
            </a:lvl1pPr>
          </a:lstStyle>
          <a:p>
            <a:pPr/>
            <a:r>
              <a:t>59,400円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0934" y="-420280"/>
            <a:ext cx="9890084" cy="676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451" y="5146969"/>
            <a:ext cx="7759349" cy="466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667" name="VRアプリだって…"/>
          <p:cNvSpPr txBox="1"/>
          <p:nvPr/>
        </p:nvSpPr>
        <p:spPr>
          <a:xfrm>
            <a:off x="8899305" y="2019300"/>
            <a:ext cx="3503524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VRアプリだって</a:t>
            </a:r>
          </a:p>
          <a:p>
            <a:pPr/>
            <a:r>
              <a:t>つくれる！</a:t>
            </a:r>
          </a:p>
        </p:txBody>
      </p:sp>
      <p:sp>
        <p:nvSpPr>
          <p:cNvPr id="1668" name="イチオシ…"/>
          <p:cNvSpPr txBox="1"/>
          <p:nvPr/>
        </p:nvSpPr>
        <p:spPr>
          <a:xfrm>
            <a:off x="699651" y="7480300"/>
            <a:ext cx="390083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イチオシ</a:t>
            </a:r>
          </a:p>
          <a:p>
            <a:pPr/>
            <a:r>
              <a:t>ベジェ曲線 on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5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7325" y="5574269"/>
            <a:ext cx="10007575" cy="458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1984" y="0"/>
            <a:ext cx="727043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2" name="マイクラVR風が…"/>
          <p:cNvSpPr txBox="1"/>
          <p:nvPr/>
        </p:nvSpPr>
        <p:spPr>
          <a:xfrm>
            <a:off x="660637" y="1109133"/>
            <a:ext cx="413126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50行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5" name="データ x アプリ…"/>
          <p:cNvSpPr txBox="1"/>
          <p:nvPr/>
        </p:nvSpPr>
        <p:spPr>
          <a:xfrm>
            <a:off x="7495116" y="1968500"/>
            <a:ext cx="5194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データ x 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67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鯖江で誕生!? 子供起業家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449833">
              <a:spcBef>
                <a:spcPts val="2900"/>
              </a:spcBef>
              <a:buSzTx/>
              <a:buNone/>
              <a:defRPr sz="8161"/>
            </a:lvl1pPr>
          </a:lstStyle>
          <a:p>
            <a:pPr/>
            <a:r>
              <a:t>鯖江で誕生!? 子供起業家</a:t>
            </a:r>
          </a:p>
        </p:txBody>
      </p:sp>
      <p:sp>
        <p:nvSpPr>
          <p:cNvPr id="1679" name="Hana道場から子供開発プロダクトの初製品化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Hana道場から子供開発プロダクトの初製品化！</a:t>
            </a:r>
          </a:p>
        </p:txBody>
      </p:sp>
      <p:pic>
        <p:nvPicPr>
          <p:cNvPr id="16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682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6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小中学生…"/>
          <p:cNvSpPr txBox="1"/>
          <p:nvPr/>
        </p:nvSpPr>
        <p:spPr>
          <a:xfrm>
            <a:off x="7916121" y="1303625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6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7998" y="6838220"/>
            <a:ext cx="2024579" cy="151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副賞 ノートPC、3Dプリンター"/>
          <p:cNvSpPr txBox="1"/>
          <p:nvPr/>
        </p:nvSpPr>
        <p:spPr>
          <a:xfrm>
            <a:off x="862270" y="8764923"/>
            <a:ext cx="54160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ノートPC、3Dプリンター</a:t>
            </a:r>
          </a:p>
        </p:txBody>
      </p:sp>
      <p:sp>
        <p:nvSpPr>
          <p:cNvPr id="1690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69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692" name="後援：総務省、文科省、経産省、IT総合室…"/>
          <p:cNvSpPr txBox="1"/>
          <p:nvPr/>
        </p:nvSpPr>
        <p:spPr>
          <a:xfrm>
            <a:off x="6999511" y="8778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69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21" y="148648"/>
            <a:ext cx="7054933" cy="6281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まなびかたをまなぼ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まなびかたをまなぼう</a:t>
            </a:r>
          </a:p>
        </p:txBody>
      </p:sp>
      <p:pic>
        <p:nvPicPr>
          <p:cNvPr id="16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699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700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701" name="四角形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704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705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706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707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708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709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710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711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712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713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714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715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716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717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718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719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720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721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722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723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724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725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726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727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728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729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730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731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732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733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734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735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736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7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2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743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744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23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0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24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https://fukuno.jig.jp/app/IchigoJam/"/>
          <p:cNvSpPr txBox="1"/>
          <p:nvPr/>
        </p:nvSpPr>
        <p:spPr>
          <a:xfrm>
            <a:off x="7101926" y="4991099"/>
            <a:ext cx="5920012" cy="8636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https://fukuno.jig.jp/app/IchigoJam/</a:t>
            </a:r>
          </a:p>
        </p:txBody>
      </p:sp>
      <p:sp>
        <p:nvSpPr>
          <p:cNvPr id="1747" name="IchigoJam web…"/>
          <p:cNvSpPr txBox="1"/>
          <p:nvPr/>
        </p:nvSpPr>
        <p:spPr>
          <a:xfrm>
            <a:off x="7413982" y="1686983"/>
            <a:ext cx="5397501" cy="28321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web</a:t>
            </a:r>
          </a:p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おうちのパソコンでもうごく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</a:t>
            </a:r>
          </a:p>
        </p:txBody>
      </p:sp>
      <p:pic>
        <p:nvPicPr>
          <p:cNvPr id="17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99" y="75727"/>
            <a:ext cx="6623448" cy="9500546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ウデマエ…"/>
          <p:cNvSpPr/>
          <p:nvPr/>
        </p:nvSpPr>
        <p:spPr>
          <a:xfrm>
            <a:off x="6582833" y="70587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ウデマエ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ひろうしよう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4293" r="0" b="17204"/>
          <a:stretch>
            <a:fillRect/>
          </a:stretch>
        </p:blipFill>
        <p:spPr>
          <a:xfrm>
            <a:off x="944958" y="1483939"/>
            <a:ext cx="12123895" cy="603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9226" b="0"/>
          <a:stretch>
            <a:fillRect/>
          </a:stretch>
        </p:blipFill>
        <p:spPr>
          <a:xfrm>
            <a:off x="-550334" y="4342482"/>
            <a:ext cx="7264222" cy="5628018"/>
          </a:xfrm>
          <a:prstGeom prst="rect">
            <a:avLst/>
          </a:prstGeom>
          <a:ln w="12700">
            <a:miter lim="400000"/>
          </a:ln>
        </p:spPr>
      </p:pic>
      <p:sp>
        <p:nvSpPr>
          <p:cNvPr id="1753" name="83歳プログラマー…"/>
          <p:cNvSpPr txBox="1"/>
          <p:nvPr/>
        </p:nvSpPr>
        <p:spPr>
          <a:xfrm>
            <a:off x="7324360" y="7993110"/>
            <a:ext cx="550194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83歳プログラマー</a:t>
            </a:r>
          </a:p>
          <a:p>
            <a:pPr/>
            <a:r>
              <a:t>若宮さん@鯖江 Hana道場</a:t>
            </a:r>
          </a:p>
        </p:txBody>
      </p:sp>
      <p:sp>
        <p:nvSpPr>
          <p:cNvPr id="1754" name="大人も楽しく一緒に学ぶ「地域ICTクラブ」"/>
          <p:cNvSpPr txBox="1"/>
          <p:nvPr/>
        </p:nvSpPr>
        <p:spPr>
          <a:xfrm>
            <a:off x="579513" y="384175"/>
            <a:ext cx="11845774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大人も楽しく一緒に学ぶ「地域ICTクラブ」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接続の線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759" name="グループ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757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58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62" name="グループ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760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1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800" name="接続の線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7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765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801" name="接続の線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770" name="グループ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767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8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9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71" name="四角形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72" name="四角形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777" name="グループ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773" name="四角形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4" name="四角形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5" name="角丸四角形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6" name="角丸四角形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77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1" name="グループ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779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0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85" name="グループ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782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3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4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92" name="グループ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786" name="円形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7" name="円形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8" name="円形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9" name="円形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0" name="円形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1" name="円形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93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794" name="1. サンワサプライ 有線USBキーボード…"/>
          <p:cNvSpPr txBox="1"/>
          <p:nvPr/>
        </p:nvSpPr>
        <p:spPr>
          <a:xfrm>
            <a:off x="4042293" y="1299694"/>
            <a:ext cx="55052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1795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796" name="4. コンポジットケーブル…"/>
          <p:cNvSpPr txBox="1"/>
          <p:nvPr/>
        </p:nvSpPr>
        <p:spPr>
          <a:xfrm>
            <a:off x="201271" y="8135698"/>
            <a:ext cx="381122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1797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1798" name="2. USB ACアダプター…"/>
          <p:cNvSpPr txBox="1"/>
          <p:nvPr/>
        </p:nvSpPr>
        <p:spPr>
          <a:xfrm>
            <a:off x="9599850" y="2748979"/>
            <a:ext cx="3196744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困った時は、ネットかHana道場で聞こう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274574">
              <a:spcBef>
                <a:spcPts val="1800"/>
              </a:spcBef>
              <a:buSzTx/>
              <a:buNone/>
              <a:defRPr sz="4982"/>
            </a:pPr>
            <a:r>
              <a:t>困った時は、ネットかHana道場で聞こう！</a:t>
            </a:r>
          </a:p>
          <a:p>
            <a:pPr marL="0" indent="0" algn="ctr" defTabSz="274574">
              <a:spcBef>
                <a:spcPts val="1800"/>
              </a:spcBef>
              <a:buSzTx/>
              <a:buNone/>
              <a:defRPr sz="4982"/>
            </a:pPr>
            <a:r>
              <a:t>Facebookグループ 「IchigoJam-FAN」</a:t>
            </a:r>
          </a:p>
          <a:p>
            <a:pPr marL="0" indent="0" algn="ctr" defTabSz="274574">
              <a:spcBef>
                <a:spcPts val="1800"/>
              </a:spcBef>
              <a:buSzTx/>
              <a:buNone/>
              <a:defRPr sz="4982"/>
            </a:pPr>
            <a:r>
              <a:t>メンバー 2500人+ (or Twitter #IchigoJam)</a:t>
            </a:r>
          </a:p>
        </p:txBody>
      </p:sp>
      <p:pic>
        <p:nvPicPr>
          <p:cNvPr id="18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58" y="194733"/>
            <a:ext cx="8137976" cy="6603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0573" y="3856263"/>
            <a:ext cx="7272994" cy="5514221"/>
          </a:xfrm>
          <a:prstGeom prst="rect">
            <a:avLst/>
          </a:prstGeom>
          <a:ln w="12700">
            <a:miter lim="400000"/>
          </a:ln>
        </p:spPr>
      </p:pic>
      <p:sp>
        <p:nvSpPr>
          <p:cNvPr id="1809" name="はんだづけもできるよ…"/>
          <p:cNvSpPr txBox="1"/>
          <p:nvPr/>
        </p:nvSpPr>
        <p:spPr>
          <a:xfrm>
            <a:off x="172804" y="7366000"/>
            <a:ext cx="5106925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はんだづけもできるよ</a:t>
            </a:r>
          </a:p>
          <a:p>
            <a:pPr/>
            <a:r>
              <a:t>IchigoJam</a:t>
            </a:r>
          </a:p>
          <a:p>
            <a:pPr/>
            <a:r>
              <a:t>スペシャリストたくさん</a:t>
            </a:r>
          </a:p>
        </p:txBody>
      </p:sp>
      <p:sp>
        <p:nvSpPr>
          <p:cNvPr id="1810" name="こどもも大人も…"/>
          <p:cNvSpPr txBox="1"/>
          <p:nvPr/>
        </p:nvSpPr>
        <p:spPr>
          <a:xfrm>
            <a:off x="8542803" y="889000"/>
            <a:ext cx="4368928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こどもも大人も</a:t>
            </a:r>
          </a:p>
          <a:p>
            <a:pPr/>
            <a:r>
              <a:t>ITを楽しく学ぶ</a:t>
            </a:r>
          </a:p>
          <a:p>
            <a:pPr/>
            <a:r>
              <a:t>Hana道場</a:t>
            </a:r>
          </a:p>
          <a:p>
            <a:pPr>
              <a:defRPr sz="3000"/>
            </a:pPr>
            <a:r>
              <a:t>https://hanadojo.com/</a:t>
            </a:r>
          </a:p>
        </p:txBody>
      </p:sp>
      <p:sp>
        <p:nvSpPr>
          <p:cNvPr id="1811" name="地理院地図"/>
          <p:cNvSpPr txBox="1"/>
          <p:nvPr/>
        </p:nvSpPr>
        <p:spPr>
          <a:xfrm>
            <a:off x="11355916" y="9330267"/>
            <a:ext cx="16383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地理院地図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850900"/>
            <a:ext cx="11252200" cy="673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4" name="Hana道場ではIchigoJam検定も受験できます！"/>
          <p:cNvSpPr txBox="1"/>
          <p:nvPr/>
        </p:nvSpPr>
        <p:spPr>
          <a:xfrm>
            <a:off x="1376121" y="8559800"/>
            <a:ext cx="99477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Hana道場ではIchigoJam検定も受験できます！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453" y="16933"/>
            <a:ext cx="13357706" cy="8825840"/>
          </a:xfrm>
          <a:prstGeom prst="rect">
            <a:avLst/>
          </a:prstGeom>
          <a:ln w="12700">
            <a:miter lim="400000"/>
          </a:ln>
        </p:spPr>
      </p:pic>
      <p:sp>
        <p:nvSpPr>
          <p:cNvPr id="1817" name="小中学生向けプログラミング重視ロボコン"/>
          <p:cNvSpPr txBox="1"/>
          <p:nvPr/>
        </p:nvSpPr>
        <p:spPr>
          <a:xfrm>
            <a:off x="91016" y="9029700"/>
            <a:ext cx="83185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pPr/>
            <a:r>
              <a:t>小中学生向けプログラミング重視ロボコン</a:t>
            </a:r>
          </a:p>
        </p:txBody>
      </p:sp>
      <p:sp>
        <p:nvSpPr>
          <p:cNvPr id="1818" name="https://kani-robocon.com/"/>
          <p:cNvSpPr txBox="1"/>
          <p:nvPr/>
        </p:nvSpPr>
        <p:spPr>
          <a:xfrm>
            <a:off x="8719600" y="9093200"/>
            <a:ext cx="411693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https://kani-robocon.com/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1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2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51" y="-205747"/>
            <a:ext cx="6208159" cy="9159962"/>
          </a:xfrm>
          <a:prstGeom prst="rect">
            <a:avLst/>
          </a:prstGeom>
          <a:ln w="12700">
            <a:miter lim="400000"/>
          </a:ln>
        </p:spPr>
      </p:pic>
      <p:sp>
        <p:nvSpPr>
          <p:cNvPr id="1823" name="株式会社 jig.jp 会長 福野泰介  @taisukef / Facebook…"/>
          <p:cNvSpPr txBox="1"/>
          <p:nvPr/>
        </p:nvSpPr>
        <p:spPr>
          <a:xfrm>
            <a:off x="3770178" y="8480758"/>
            <a:ext cx="6552072" cy="850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会長 福野泰介  @taisukef / Facebook</a:t>
            </a:r>
          </a:p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（IchigoJam発明者、デジタル庁オープンデータ伝道師）</a:t>
            </a:r>
          </a:p>
        </p:txBody>
      </p:sp>
      <p:pic>
        <p:nvPicPr>
          <p:cNvPr id="182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5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826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827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13857" y="2394206"/>
            <a:ext cx="3887491" cy="388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@taisukef"/>
          <p:cNvSpPr txBox="1"/>
          <p:nvPr/>
        </p:nvSpPr>
        <p:spPr>
          <a:xfrm>
            <a:off x="9418285" y="6409267"/>
            <a:ext cx="23294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@taisukef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7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32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9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0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1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6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37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38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9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0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41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42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46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4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7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452" name="矢印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9595" y="2523513"/>
            <a:ext cx="6114478" cy="611447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福井高専 電子情報工学科卒→起業"/>
          <p:cNvSpPr txBox="1"/>
          <p:nvPr/>
        </p:nvSpPr>
        <p:spPr>
          <a:xfrm>
            <a:off x="603377" y="736044"/>
            <a:ext cx="117980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福井高専 電子情報工学科卒→起業</a:t>
            </a:r>
          </a:p>
        </p:txBody>
      </p:sp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0013" b="0"/>
          <a:stretch>
            <a:fillRect/>
          </a:stretch>
        </p:blipFill>
        <p:spPr>
          <a:xfrm>
            <a:off x="290727" y="2528881"/>
            <a:ext cx="5916934" cy="611447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矢印"/>
          <p:cNvSpPr/>
          <p:nvPr/>
        </p:nvSpPr>
        <p:spPr>
          <a:xfrm>
            <a:off x="2092386" y="612618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5" name="小3でプログラミングに出会う → IchigoJam開発"/>
          <p:cNvSpPr txBox="1"/>
          <p:nvPr/>
        </p:nvSpPr>
        <p:spPr>
          <a:xfrm>
            <a:off x="1695710" y="8806930"/>
            <a:ext cx="961338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1"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小3でプログラミングに出会う → IchigoJam開発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3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70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7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2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7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76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77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78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8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7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8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2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3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0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03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04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08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0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2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16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0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3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32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33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8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39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3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44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円形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3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5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54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55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8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59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60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61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62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7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8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9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70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71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75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72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3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4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6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79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1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2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8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87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88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97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2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99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0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1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603" name="次のページにヒント！"/>
          <p:cNvSpPr txBox="1"/>
          <p:nvPr/>
        </p:nvSpPr>
        <p:spPr>
          <a:xfrm>
            <a:off x="4925821" y="8915215"/>
            <a:ext cx="31531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次のページにヒント！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5883"/>
            <a:ext cx="13004800" cy="7877499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1959年製造 世界最古の動くコンピューター…"/>
          <p:cNvSpPr txBox="1"/>
          <p:nvPr/>
        </p:nvSpPr>
        <p:spPr>
          <a:xfrm>
            <a:off x="-9922" y="7336796"/>
            <a:ext cx="13024644" cy="241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1959年製造 世界最古の動くコンピューター</a:t>
            </a:r>
          </a:p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富士通 FACOM128B： </a:t>
            </a:r>
            <a:r>
              <a:rPr>
                <a:solidFill>
                  <a:schemeClr val="accent5"/>
                </a:solidFill>
              </a:rPr>
              <a:t>10回/秒</a:t>
            </a:r>
          </a:p>
        </p:txBody>
      </p:sp>
      <p:sp>
        <p:nvSpPr>
          <p:cNvPr id="607" name="https://fukuno.jig.jp/2566"/>
          <p:cNvSpPr txBox="1"/>
          <p:nvPr/>
        </p:nvSpPr>
        <p:spPr>
          <a:xfrm>
            <a:off x="8878316" y="6891867"/>
            <a:ext cx="4040735" cy="4064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10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5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12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3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18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13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A-100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2400万台分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19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20" name="(C)RIKEN"/>
          <p:cNvSpPr txBox="1"/>
          <p:nvPr/>
        </p:nvSpPr>
        <p:spPr>
          <a:xfrm>
            <a:off x="10666489" y="32044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21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2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(C)NVIDIA"/>
          <p:cNvSpPr txBox="1"/>
          <p:nvPr/>
        </p:nvSpPr>
        <p:spPr>
          <a:xfrm>
            <a:off x="7487137" y="3214253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(C)NVIDIA</a:t>
            </a:r>
          </a:p>
        </p:txBody>
      </p:sp>
      <p:pic>
        <p:nvPicPr>
          <p:cNvPr id="62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1782" y="366934"/>
            <a:ext cx="2844708" cy="255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51149" y="959199"/>
            <a:ext cx="2905000" cy="1602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34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3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5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36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42" name="グループ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63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3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oT、どんどんふえる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IoT、どんどんふえる</a:t>
            </a:r>
          </a:p>
          <a:p>
            <a:pPr/>
            <a:r>
              <a:t>コンピューターとネット</a:t>
            </a:r>
          </a:p>
        </p:txBody>
      </p:sp>
      <p:pic>
        <p:nvPicPr>
          <p:cNvPr id="2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646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47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51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48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9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0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57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66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6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70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6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74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5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76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9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80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81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2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83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8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8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05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06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13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1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なかよくなろう！</a:t>
            </a:r>
          </a:p>
        </p:txBody>
      </p:sp>
      <p:pic>
        <p:nvPicPr>
          <p:cNvPr id="2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2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2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33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34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8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39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43" name="グループ"/>
          <p:cNvGrpSpPr/>
          <p:nvPr/>
        </p:nvGrpSpPr>
        <p:grpSpPr>
          <a:xfrm>
            <a:off x="10228400" y="3887754"/>
            <a:ext cx="634241" cy="659144"/>
            <a:chOff x="0" y="0"/>
            <a:chExt cx="634240" cy="659143"/>
          </a:xfrm>
        </p:grpSpPr>
        <p:sp>
          <p:nvSpPr>
            <p:cNvPr id="740" name="四角形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線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線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74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75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64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71" name="グループ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768" name="四角形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線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0" name="線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接続の線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75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0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8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84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5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09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7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8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0" name="接続の線"/>
          <p:cNvSpPr/>
          <p:nvPr/>
        </p:nvSpPr>
        <p:spPr>
          <a:xfrm>
            <a:off x="7519682" y="4079655"/>
            <a:ext cx="4331106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5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6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8" name="角丸四角形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2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0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2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3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5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6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接続の線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6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7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4" name="接続の線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2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55" name="接続の線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28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24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5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6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7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6" name="接続の線"/>
          <p:cNvSpPr/>
          <p:nvPr/>
        </p:nvSpPr>
        <p:spPr>
          <a:xfrm>
            <a:off x="7519682" y="4079655"/>
            <a:ext cx="4331106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0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3" name="角丸四角形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8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5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0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1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45" name="グループ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42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3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4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48" name="グループ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846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7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49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50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51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接続の線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62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4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5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6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82" name="接続の線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68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9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0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1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2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3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75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6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77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78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79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80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IoTの「T」できた！</a:t>
            </a:r>
          </a:p>
        </p:txBody>
      </p:sp>
      <p:pic>
        <p:nvPicPr>
          <p:cNvPr id="8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270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8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3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89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0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1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2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95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96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99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10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06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7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8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9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ゲームでまなぶ…"/>
          <p:cNvSpPr txBox="1"/>
          <p:nvPr>
            <p:ph type="title"/>
          </p:nvPr>
        </p:nvSpPr>
        <p:spPr>
          <a:xfrm>
            <a:off x="132159" y="2061501"/>
            <a:ext cx="12740482" cy="3208999"/>
          </a:xfrm>
          <a:prstGeom prst="rect">
            <a:avLst/>
          </a:prstGeom>
        </p:spPr>
        <p:txBody>
          <a:bodyPr/>
          <a:lstStyle/>
          <a:p>
            <a:pPr/>
            <a:r>
              <a:t>ゲームでまなぶ</a:t>
            </a:r>
          </a:p>
          <a:p>
            <a:pPr/>
            <a:r>
              <a:t>プログラミング</a:t>
            </a:r>
          </a:p>
        </p:txBody>
      </p:sp>
      <p:pic>
        <p:nvPicPr>
          <p:cNvPr id="9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接続の線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7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8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9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0" name="接続の線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2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テレビとキーボードをつないで、ON!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テレビとキーボードをつないで、ON!</a:t>
            </a:r>
          </a:p>
        </p:txBody>
      </p:sp>
      <p:sp>
        <p:nvSpPr>
          <p:cNvPr id="961" name="接続の線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29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25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7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8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2" name="接続の線"/>
          <p:cNvSpPr/>
          <p:nvPr/>
        </p:nvSpPr>
        <p:spPr>
          <a:xfrm>
            <a:off x="7519682" y="4079655"/>
            <a:ext cx="4331106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1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角丸四角形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2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6" name="グループ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943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4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5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49" name="グループ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947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5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52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4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956" name="④"/>
          <p:cNvSpPr txBox="1"/>
          <p:nvPr/>
        </p:nvSpPr>
        <p:spPr>
          <a:xfrm>
            <a:off x="7596716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957" name="③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958" name="線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9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969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9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円形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76" name="グループ"/>
          <p:cNvGrpSpPr/>
          <p:nvPr/>
        </p:nvGrpSpPr>
        <p:grpSpPr>
          <a:xfrm>
            <a:off x="3552433" y="4552174"/>
            <a:ext cx="534514" cy="547652"/>
            <a:chOff x="0" y="0"/>
            <a:chExt cx="534512" cy="547650"/>
          </a:xfrm>
        </p:grpSpPr>
        <p:sp>
          <p:nvSpPr>
            <p:cNvPr id="97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8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8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9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98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99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996" name="グループ"/>
          <p:cNvGrpSpPr/>
          <p:nvPr/>
        </p:nvGrpSpPr>
        <p:grpSpPr>
          <a:xfrm>
            <a:off x="2794379" y="4479494"/>
            <a:ext cx="634241" cy="659145"/>
            <a:chOff x="0" y="0"/>
            <a:chExt cx="634240" cy="659143"/>
          </a:xfrm>
        </p:grpSpPr>
        <p:sp>
          <p:nvSpPr>
            <p:cNvPr id="993" name="四角形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4" name="線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5" name="線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0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275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276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277" name="ネットにつながる IchigoJam IoT…"/>
          <p:cNvSpPr txBox="1"/>
          <p:nvPr/>
        </p:nvSpPr>
        <p:spPr>
          <a:xfrm>
            <a:off x="962660" y="483524"/>
            <a:ext cx="1107948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= IchigoSoda</a:t>
            </a:r>
          </a:p>
        </p:txBody>
      </p:sp>
      <p:pic>
        <p:nvPicPr>
          <p:cNvPr id="27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09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13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1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1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26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2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32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3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34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35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36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37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42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43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46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7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48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49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5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51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4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5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56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59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063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06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4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065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6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067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8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7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0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078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079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0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084" name="グループ"/>
          <p:cNvGrpSpPr/>
          <p:nvPr/>
        </p:nvGrpSpPr>
        <p:grpSpPr>
          <a:xfrm>
            <a:off x="2125513" y="4498694"/>
            <a:ext cx="634241" cy="659144"/>
            <a:chOff x="0" y="0"/>
            <a:chExt cx="634240" cy="659143"/>
          </a:xfrm>
        </p:grpSpPr>
        <p:sp>
          <p:nvSpPr>
            <p:cNvPr id="1081" name="四角形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2" name="線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3" name="線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88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9" name="0…"/>
          <p:cNvSpPr txBox="1"/>
          <p:nvPr/>
        </p:nvSpPr>
        <p:spPr>
          <a:xfrm>
            <a:off x="11612033" y="3287907"/>
            <a:ext cx="1003301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090" name="T…"/>
          <p:cNvSpPr txBox="1"/>
          <p:nvPr/>
        </p:nvSpPr>
        <p:spPr>
          <a:xfrm>
            <a:off x="6920846" y="3308350"/>
            <a:ext cx="558801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T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U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V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X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Y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Z</a:t>
            </a:r>
          </a:p>
        </p:txBody>
      </p:sp>
      <p:sp>
        <p:nvSpPr>
          <p:cNvPr id="1091" name="へんすう"/>
          <p:cNvSpPr txBox="1"/>
          <p:nvPr/>
        </p:nvSpPr>
        <p:spPr>
          <a:xfrm>
            <a:off x="6156113" y="2501204"/>
            <a:ext cx="192024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へんすう</a:t>
            </a:r>
          </a:p>
        </p:txBody>
      </p:sp>
      <p:sp>
        <p:nvSpPr>
          <p:cNvPr id="1092" name="かず"/>
          <p:cNvSpPr txBox="1"/>
          <p:nvPr/>
        </p:nvSpPr>
        <p:spPr>
          <a:xfrm>
            <a:off x="117226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93" name="0か1か = 1bit…"/>
          <p:cNvSpPr txBox="1"/>
          <p:nvPr/>
        </p:nvSpPr>
        <p:spPr>
          <a:xfrm>
            <a:off x="260952" y="3209228"/>
            <a:ext cx="5040695" cy="295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0か1か = 1bit</a:t>
            </a: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3万bit おぼえるよ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（0-255の数で4千コ）</a:t>
            </a:r>
          </a:p>
        </p:txBody>
      </p:sp>
      <p:graphicFrame>
        <p:nvGraphicFramePr>
          <p:cNvPr id="1094" name="表"/>
          <p:cNvGraphicFramePr/>
          <p:nvPr/>
        </p:nvGraphicFramePr>
        <p:xfrm>
          <a:off x="7653866" y="3262507"/>
          <a:ext cx="3807554" cy="66774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</a:tblGrid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95" name=":"/>
          <p:cNvSpPr txBox="1"/>
          <p:nvPr/>
        </p:nvSpPr>
        <p:spPr>
          <a:xfrm>
            <a:off x="9411592" y="2412304"/>
            <a:ext cx="2667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7" name="表"/>
          <p:cNvGraphicFramePr/>
          <p:nvPr/>
        </p:nvGraphicFramePr>
        <p:xfrm>
          <a:off x="107898" y="2172297"/>
          <a:ext cx="12793252" cy="55962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264417"/>
                <a:gridCol w="4264417"/>
                <a:gridCol w="4264417"/>
              </a:tblGrid>
              <a:tr h="1865400">
                <a:tc>
                  <a:txBody>
                    <a:bodyPr/>
                    <a:lstStyle/>
                    <a:p>
                      <a:pPr defTabSz="914400">
                        <a:defRPr b="0" sz="35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ノートPC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(byte)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4GB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(bit)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32,768bit
（3万）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34,359,738,368bit
（340億）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98" name="コンピューターのRAM（ラム）"/>
          <p:cNvSpPr txBox="1"/>
          <p:nvPr/>
        </p:nvSpPr>
        <p:spPr>
          <a:xfrm>
            <a:off x="969899" y="841609"/>
            <a:ext cx="1106500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コンピューターのRAM（ラム）</a:t>
            </a:r>
          </a:p>
        </p:txBody>
      </p:sp>
      <p:sp>
        <p:nvSpPr>
          <p:cNvPr id="1099" name="ノートPCは、IchigoJamの100万倍の記憶力"/>
          <p:cNvSpPr txBox="1"/>
          <p:nvPr/>
        </p:nvSpPr>
        <p:spPr>
          <a:xfrm>
            <a:off x="1276095" y="8455297"/>
            <a:ext cx="10452609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defTabSz="914400"/>
            <a:r>
              <a:t>ノートPCは、IchigoJamの100万倍の記憶力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84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0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0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10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111" name="Alt+C"/>
          <p:cNvSpPr txBox="1"/>
          <p:nvPr/>
        </p:nvSpPr>
        <p:spPr>
          <a:xfrm>
            <a:off x="6704327" y="5083871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12" name="ダブルクォート…"/>
          <p:cNvSpPr txBox="1"/>
          <p:nvPr/>
        </p:nvSpPr>
        <p:spPr>
          <a:xfrm>
            <a:off x="5867035" y="1193796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13" name="矢印"/>
          <p:cNvSpPr/>
          <p:nvPr/>
        </p:nvSpPr>
        <p:spPr>
          <a:xfrm rot="16200000">
            <a:off x="72887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4" name="矢印"/>
          <p:cNvSpPr/>
          <p:nvPr/>
        </p:nvSpPr>
        <p:spPr>
          <a:xfrm flipH="1" rot="16200000">
            <a:off x="6552126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5" name="矢印"/>
          <p:cNvSpPr/>
          <p:nvPr/>
        </p:nvSpPr>
        <p:spPr>
          <a:xfrm flipH="1" rot="16200000">
            <a:off x="7716293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6" name="矢印"/>
          <p:cNvSpPr/>
          <p:nvPr/>
        </p:nvSpPr>
        <p:spPr>
          <a:xfrm rot="16200000">
            <a:off x="60949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7" name="Shift+め…"/>
          <p:cNvSpPr txBox="1"/>
          <p:nvPr/>
        </p:nvSpPr>
        <p:spPr>
          <a:xfrm>
            <a:off x="3855294" y="55315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18" name="コンマ…"/>
          <p:cNvSpPr txBox="1"/>
          <p:nvPr/>
        </p:nvSpPr>
        <p:spPr>
          <a:xfrm>
            <a:off x="3949485" y="1392606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19" name="矢印"/>
          <p:cNvSpPr/>
          <p:nvPr/>
        </p:nvSpPr>
        <p:spPr>
          <a:xfrm flipH="1" rot="16200000">
            <a:off x="4308459" y="309512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23" name="グループ"/>
          <p:cNvGrpSpPr/>
          <p:nvPr/>
        </p:nvGrpSpPr>
        <p:grpSpPr>
          <a:xfrm>
            <a:off x="8466528" y="3842615"/>
            <a:ext cx="647670" cy="673101"/>
            <a:chOff x="0" y="0"/>
            <a:chExt cx="647669" cy="673100"/>
          </a:xfrm>
        </p:grpSpPr>
        <p:sp>
          <p:nvSpPr>
            <p:cNvPr id="1120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1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2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24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29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30" name="かっこ…"/>
          <p:cNvSpPr txBox="1"/>
          <p:nvPr/>
        </p:nvSpPr>
        <p:spPr>
          <a:xfrm>
            <a:off x="2713848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31" name="矢印"/>
          <p:cNvSpPr/>
          <p:nvPr/>
        </p:nvSpPr>
        <p:spPr>
          <a:xfrm flipH="1" rot="16200000">
            <a:off x="4397359" y="25584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2" name="かっこ…"/>
          <p:cNvSpPr txBox="1"/>
          <p:nvPr/>
        </p:nvSpPr>
        <p:spPr>
          <a:xfrm>
            <a:off x="5397433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33" name="矢印"/>
          <p:cNvSpPr/>
          <p:nvPr/>
        </p:nvSpPr>
        <p:spPr>
          <a:xfrm flipH="1" rot="16200000">
            <a:off x="5882911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4" name="ね…"/>
          <p:cNvSpPr txBox="1"/>
          <p:nvPr/>
        </p:nvSpPr>
        <p:spPr>
          <a:xfrm>
            <a:off x="5426918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35" name="矢印"/>
          <p:cNvSpPr/>
          <p:nvPr/>
        </p:nvSpPr>
        <p:spPr>
          <a:xfrm rot="16200000">
            <a:off x="6306592" y="413751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6" name="Shift+け…"/>
          <p:cNvSpPr txBox="1"/>
          <p:nvPr/>
        </p:nvSpPr>
        <p:spPr>
          <a:xfrm>
            <a:off x="8698293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37" name="矢印"/>
          <p:cNvSpPr/>
          <p:nvPr/>
        </p:nvSpPr>
        <p:spPr>
          <a:xfrm rot="16200000">
            <a:off x="92910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8" name="ダブルクォート…"/>
          <p:cNvSpPr txBox="1"/>
          <p:nvPr/>
        </p:nvSpPr>
        <p:spPr>
          <a:xfrm>
            <a:off x="7682227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39" name="矢印"/>
          <p:cNvSpPr/>
          <p:nvPr/>
        </p:nvSpPr>
        <p:spPr>
          <a:xfrm flipH="1" rot="16200000">
            <a:off x="8728059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0" name="矢印"/>
          <p:cNvSpPr/>
          <p:nvPr/>
        </p:nvSpPr>
        <p:spPr>
          <a:xfrm flipH="1" rot="16200000">
            <a:off x="9684792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44" name="グループ"/>
          <p:cNvGrpSpPr/>
          <p:nvPr/>
        </p:nvGrpSpPr>
        <p:grpSpPr>
          <a:xfrm>
            <a:off x="10356006" y="3287388"/>
            <a:ext cx="687068" cy="714045"/>
            <a:chOff x="0" y="0"/>
            <a:chExt cx="687066" cy="714044"/>
          </a:xfrm>
        </p:grpSpPr>
        <p:sp>
          <p:nvSpPr>
            <p:cNvPr id="1141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2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3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45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48" name="なんどかおす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なんどかおす</a:t>
            </a:r>
          </a:p>
        </p:txBody>
      </p:sp>
      <p:sp>
        <p:nvSpPr>
          <p:cNvPr id="1149" name="矢印"/>
          <p:cNvSpPr/>
          <p:nvPr/>
        </p:nvSpPr>
        <p:spPr>
          <a:xfrm rot="16200000">
            <a:off x="8330125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0" name="Shift+め…"/>
          <p:cNvSpPr txBox="1"/>
          <p:nvPr/>
        </p:nvSpPr>
        <p:spPr>
          <a:xfrm>
            <a:off x="6196327" y="4603852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53" name="40 GOTO 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 20</a:t>
            </a:r>
          </a:p>
        </p:txBody>
      </p:sp>
      <p:pic>
        <p:nvPicPr>
          <p:cNvPr id="11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60" name="グループ"/>
          <p:cNvGrpSpPr/>
          <p:nvPr/>
        </p:nvGrpSpPr>
        <p:grpSpPr>
          <a:xfrm>
            <a:off x="6146166" y="3279411"/>
            <a:ext cx="687068" cy="714045"/>
            <a:chOff x="0" y="0"/>
            <a:chExt cx="687066" cy="714044"/>
          </a:xfrm>
        </p:grpSpPr>
        <p:sp>
          <p:nvSpPr>
            <p:cNvPr id="115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166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7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7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35 WAIT 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 3</a:t>
            </a:r>
          </a:p>
        </p:txBody>
      </p:sp>
      <p:sp>
        <p:nvSpPr>
          <p:cNvPr id="1178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85" name="グループ"/>
          <p:cNvGrpSpPr/>
          <p:nvPr/>
        </p:nvGrpSpPr>
        <p:grpSpPr>
          <a:xfrm>
            <a:off x="5575679" y="3808362"/>
            <a:ext cx="540841" cy="562076"/>
            <a:chOff x="0" y="0"/>
            <a:chExt cx="540839" cy="562075"/>
          </a:xfrm>
        </p:grpSpPr>
        <p:sp>
          <p:nvSpPr>
            <p:cNvPr id="1182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3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4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36 X=X-BTN(28)+BTN(29)"/>
          <p:cNvSpPr txBox="1"/>
          <p:nvPr/>
        </p:nvSpPr>
        <p:spPr>
          <a:xfrm>
            <a:off x="142974" y="3812116"/>
            <a:ext cx="127188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88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18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90" name="ほ…"/>
          <p:cNvSpPr txBox="1"/>
          <p:nvPr/>
        </p:nvSpPr>
        <p:spPr>
          <a:xfrm>
            <a:off x="1991535" y="4812194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191" name="矢印"/>
          <p:cNvSpPr/>
          <p:nvPr/>
        </p:nvSpPr>
        <p:spPr>
          <a:xfrm rot="16200000">
            <a:off x="2691326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れ…"/>
          <p:cNvSpPr txBox="1"/>
          <p:nvPr/>
        </p:nvSpPr>
        <p:spPr>
          <a:xfrm>
            <a:off x="5123143" y="4929978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Shift+プラス</a:t>
            </a:r>
          </a:p>
        </p:txBody>
      </p:sp>
      <p:sp>
        <p:nvSpPr>
          <p:cNvPr id="1193" name="矢印"/>
          <p:cNvSpPr/>
          <p:nvPr/>
        </p:nvSpPr>
        <p:spPr>
          <a:xfrm rot="16200000">
            <a:off x="6268492" y="454953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4" name="イコール…"/>
          <p:cNvSpPr txBox="1"/>
          <p:nvPr/>
        </p:nvSpPr>
        <p:spPr>
          <a:xfrm>
            <a:off x="9393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195" name="矢印"/>
          <p:cNvSpPr/>
          <p:nvPr/>
        </p:nvSpPr>
        <p:spPr>
          <a:xfrm flipH="1" rot="16200000">
            <a:off x="17853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6" name="かっこ…"/>
          <p:cNvSpPr txBox="1"/>
          <p:nvPr/>
        </p:nvSpPr>
        <p:spPr>
          <a:xfrm>
            <a:off x="33827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97" name="矢印"/>
          <p:cNvSpPr/>
          <p:nvPr/>
        </p:nvSpPr>
        <p:spPr>
          <a:xfrm flipH="1" rot="16200000">
            <a:off x="45285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8" name="かっこ…"/>
          <p:cNvSpPr txBox="1"/>
          <p:nvPr/>
        </p:nvSpPr>
        <p:spPr>
          <a:xfrm>
            <a:off x="5575580" y="139164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99" name="矢印"/>
          <p:cNvSpPr/>
          <p:nvPr/>
        </p:nvSpPr>
        <p:spPr>
          <a:xfrm flipH="1" rot="16200000">
            <a:off x="5794011" y="31068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03" name="グループ"/>
          <p:cNvGrpSpPr/>
          <p:nvPr/>
        </p:nvGrpSpPr>
        <p:grpSpPr>
          <a:xfrm>
            <a:off x="10061999" y="3682272"/>
            <a:ext cx="687068" cy="714045"/>
            <a:chOff x="0" y="0"/>
            <a:chExt cx="687066" cy="714044"/>
          </a:xfrm>
        </p:grpSpPr>
        <p:sp>
          <p:nvSpPr>
            <p:cNvPr id="1200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1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2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06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07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08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09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0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11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15" name="グループ"/>
          <p:cNvGrpSpPr/>
          <p:nvPr/>
        </p:nvGrpSpPr>
        <p:grpSpPr>
          <a:xfrm>
            <a:off x="9563723" y="3685811"/>
            <a:ext cx="687068" cy="714045"/>
            <a:chOff x="0" y="0"/>
            <a:chExt cx="687066" cy="714044"/>
          </a:xfrm>
        </p:grpSpPr>
        <p:sp>
          <p:nvSpPr>
            <p:cNvPr id="1212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4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チート？ バグをなおそ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チート？ バグをなおそう</a:t>
            </a:r>
          </a:p>
        </p:txBody>
      </p:sp>
      <p:pic>
        <p:nvPicPr>
          <p:cNvPr id="12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287" name="みじかいほうを…"/>
          <p:cNvSpPr txBox="1"/>
          <p:nvPr/>
        </p:nvSpPr>
        <p:spPr>
          <a:xfrm>
            <a:off x="1319132" y="4940300"/>
            <a:ext cx="3045715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292" name="グループ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28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3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21" name="バグつぶ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バグつぶし</a:t>
            </a:r>
          </a:p>
        </p:txBody>
      </p:sp>
      <p:sp>
        <p:nvSpPr>
          <p:cNvPr id="1222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23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24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5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26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30" name="グループ"/>
          <p:cNvGrpSpPr/>
          <p:nvPr/>
        </p:nvGrpSpPr>
        <p:grpSpPr>
          <a:xfrm>
            <a:off x="4805213" y="3782962"/>
            <a:ext cx="540840" cy="562076"/>
            <a:chOff x="0" y="0"/>
            <a:chExt cx="540839" cy="562075"/>
          </a:xfrm>
        </p:grpSpPr>
        <p:sp>
          <p:nvSpPr>
            <p:cNvPr id="1227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8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2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36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37" name="線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8" name="線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9" name="線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0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41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1242" name="線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43" name="線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4" name="線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5" name="線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6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52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5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57" name="グループ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254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5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6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60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6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65" name="グループ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262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3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4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68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6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IoTたいけん…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IoTたいけん</a:t>
            </a:r>
          </a:p>
          <a:p>
            <a:pPr defTabSz="554990">
              <a:defRPr sz="7600"/>
            </a:pPr>
            <a:r>
              <a:t>かわくだりをネットせつぞく</a:t>
            </a:r>
          </a:p>
        </p:txBody>
      </p:sp>
      <p:pic>
        <p:nvPicPr>
          <p:cNvPr id="12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LIST 39…"/>
          <p:cNvSpPr txBox="1"/>
          <p:nvPr/>
        </p:nvSpPr>
        <p:spPr>
          <a:xfrm>
            <a:off x="142974" y="2849033"/>
            <a:ext cx="1271885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LIST 39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IOT.OUT TICK():</a:t>
            </a:r>
            <a:r>
              <a:t>END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75" name="ネットに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ネットに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スコアをおくろう</a:t>
            </a:r>
          </a:p>
        </p:txBody>
      </p:sp>
      <p:sp>
        <p:nvSpPr>
          <p:cNvPr id="1276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277" name="https://c4.sabae.cc/sakura/ranking.html"/>
          <p:cNvSpPr txBox="1"/>
          <p:nvPr/>
        </p:nvSpPr>
        <p:spPr>
          <a:xfrm>
            <a:off x="19803" y="9149292"/>
            <a:ext cx="568386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https://c4.sabae.cc/sakura/ranking.html</a:t>
            </a:r>
          </a:p>
        </p:txBody>
      </p:sp>
      <p:pic>
        <p:nvPicPr>
          <p:cNvPr id="12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821" y="4569023"/>
            <a:ext cx="4533703" cy="4533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IOT.OUT 10000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IOT.OUT 10000</a:t>
            </a:r>
          </a:p>
        </p:txBody>
      </p:sp>
      <p:sp>
        <p:nvSpPr>
          <p:cNvPr id="1281" name="チー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チート</a:t>
            </a:r>
          </a:p>
        </p:txBody>
      </p:sp>
      <p:sp>
        <p:nvSpPr>
          <p:cNvPr id="1282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